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1" r:id="rId1"/>
  </p:sldMasterIdLst>
  <p:notesMasterIdLst>
    <p:notesMasterId r:id="rId20"/>
  </p:notesMasterIdLst>
  <p:handoutMasterIdLst>
    <p:handoutMasterId r:id="rId21"/>
  </p:handoutMasterIdLst>
  <p:sldIdLst>
    <p:sldId id="257" r:id="rId2"/>
    <p:sldId id="273" r:id="rId3"/>
    <p:sldId id="264" r:id="rId4"/>
    <p:sldId id="271" r:id="rId5"/>
    <p:sldId id="272" r:id="rId6"/>
    <p:sldId id="274" r:id="rId7"/>
    <p:sldId id="275" r:id="rId8"/>
    <p:sldId id="276" r:id="rId9"/>
    <p:sldId id="4411" r:id="rId10"/>
    <p:sldId id="4412" r:id="rId11"/>
    <p:sldId id="4413" r:id="rId12"/>
    <p:sldId id="4414" r:id="rId13"/>
    <p:sldId id="4415" r:id="rId14"/>
    <p:sldId id="4416" r:id="rId15"/>
    <p:sldId id="4417" r:id="rId16"/>
    <p:sldId id="4418" r:id="rId17"/>
    <p:sldId id="4419" r:id="rId18"/>
    <p:sldId id="4420" r:id="rId19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005BBB"/>
    <a:srgbClr val="828383"/>
    <a:srgbClr val="4DC3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32"/>
    <p:restoredTop sz="95604"/>
  </p:normalViewPr>
  <p:slideViewPr>
    <p:cSldViewPr snapToGrid="0" snapToObjects="1">
      <p:cViewPr varScale="1">
        <p:scale>
          <a:sx n="100" d="100"/>
          <a:sy n="100" d="100"/>
        </p:scale>
        <p:origin x="160" y="2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0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299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D33A1-6D17-2C4C-B4C2-C83DB37352CC}" type="datetimeFigureOut">
              <a:rPr lang="en-US" smtClean="0">
                <a:latin typeface="Arial" charset="0"/>
              </a:rPr>
              <a:t>9/10/24</a:t>
            </a:fld>
            <a:endParaRPr lang="en-US" dirty="0"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9171E-5108-1245-8B63-E8B205C9AF87}" type="slidenum">
              <a:rPr lang="en-US" smtClean="0">
                <a:latin typeface="Arial" charset="0"/>
              </a:rPr>
              <a:t>‹#›</a:t>
            </a:fld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542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fld id="{5B96CA4F-2197-CC40-B4FC-798A937A9DC6}" type="datetimeFigureOut">
              <a:rPr lang="en-US" smtClean="0"/>
              <a:pPr/>
              <a:t>9/10/24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fld id="{02322656-8894-1544-92AA-01B3CF5E61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750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783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dirty="0"/>
              <a:t>EPS is optional,</a:t>
            </a:r>
            <a:r>
              <a:rPr lang="en-US" altLang="zh-CN" baseline="0" dirty="0"/>
              <a:t> depending on underlying technologies,</a:t>
            </a:r>
          </a:p>
          <a:p>
            <a:r>
              <a:rPr lang="en-US" altLang="zh-CN" baseline="0" dirty="0"/>
              <a:t>Photon-atom interaction.</a:t>
            </a:r>
            <a:endParaRPr lang="en-US" altLang="zh-CN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sz="1600" b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defRPr>
            </a:lvl1pPr>
            <a:lvl2pPr marL="729057" indent="-280406" defTabSz="914437">
              <a:defRPr sz="1600" b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defRPr>
            </a:lvl2pPr>
            <a:lvl3pPr marL="1121626" indent="-224325" defTabSz="914437">
              <a:defRPr sz="1600" b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defRPr>
            </a:lvl3pPr>
            <a:lvl4pPr marL="1570276" indent="-224325" defTabSz="914437">
              <a:defRPr sz="1600" b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defRPr>
            </a:lvl4pPr>
            <a:lvl5pPr marL="2018927" indent="-224325" defTabSz="914437">
              <a:defRPr sz="1600" b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fld id="{9557802D-C66C-4705-A9DC-34CD1328ACF9}" type="slidenum">
              <a:rPr lang="zh-CN" altLang="en-US" sz="1300" b="0">
                <a:solidFill>
                  <a:schemeClr val="tx1"/>
                </a:solidFill>
                <a:latin typeface="Comic Sans MS" pitchFamily="66" charset="0"/>
              </a:rPr>
              <a:pPr/>
              <a:t>9</a:t>
            </a:fld>
            <a:endParaRPr lang="en-US" altLang="zh-CN" sz="1300" b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789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403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88952" cy="6858000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8"/>
            <a:ext cx="6638544" cy="165038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100" b="0" i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ln>
            <a:noFill/>
          </a:ln>
        </p:spPr>
        <p:txBody>
          <a:bodyPr lIns="0" anchor="b"/>
          <a:lstStyle>
            <a:lvl1pPr algn="l">
              <a:lnSpc>
                <a:spcPts val="4350"/>
              </a:lnSpc>
              <a:defRPr sz="45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558EF0-2FB0-9528-6F06-09B577123B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5438779"/>
            <a:ext cx="4023086" cy="86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79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333"/>
            </a:lvl1pPr>
            <a:lvl2pPr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C222B-F693-4823-9A2A-5CC8A6F8AF4A}" type="datetime1">
              <a:rPr lang="en-US"/>
              <a:pPr>
                <a:defRPr/>
              </a:pPr>
              <a:t>9/10/24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US" dirty="0"/>
              <a:t>LANDER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9583A4-068F-4A0D-B55A-56E4313BA359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22634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663"/>
            <a:ext cx="6638544" cy="2387600"/>
          </a:xfrm>
          <a:prstGeom prst="rect">
            <a:avLst/>
          </a:prstGeom>
          <a:ln>
            <a:noFill/>
          </a:ln>
        </p:spPr>
        <p:txBody>
          <a:bodyPr lIns="0" anchor="b"/>
          <a:lstStyle>
            <a:lvl1pPr algn="l">
              <a:lnSpc>
                <a:spcPts val="4350"/>
              </a:lnSpc>
              <a:defRPr sz="45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8368" y="3970337"/>
            <a:ext cx="6638544" cy="2212976"/>
          </a:xfrm>
          <a:prstGeom prst="rect">
            <a:avLst/>
          </a:prstGeom>
          <a:ln>
            <a:noFill/>
          </a:ln>
        </p:spPr>
        <p:txBody>
          <a:bodyPr lIns="0">
            <a:normAutofit/>
          </a:bodyPr>
          <a:lstStyle>
            <a:lvl1pPr marL="0" indent="0" algn="l">
              <a:buNone/>
              <a:defRPr sz="2100" b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CAE287-F6BE-72B5-C79F-312A152EDF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04" y="129300"/>
            <a:ext cx="2862598" cy="61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6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776749" y="1976284"/>
            <a:ext cx="10726992" cy="4424517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4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83B5A3B-FFDD-44FB-992E-84D3A12D8FB2}" type="datetime1">
              <a:rPr lang="en-US" smtClean="0"/>
              <a:t>9/10/24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5F89E07-0806-4770-9B30-335298A30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7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792038" y="1976280"/>
            <a:ext cx="5246447" cy="4137131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4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8"/>
          <p:cNvSpPr>
            <a:spLocks noGrp="1"/>
          </p:cNvSpPr>
          <p:nvPr>
            <p:ph sz="quarter" idx="11"/>
          </p:nvPr>
        </p:nvSpPr>
        <p:spPr>
          <a:xfrm>
            <a:off x="6522719" y="1976280"/>
            <a:ext cx="5246447" cy="4137131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4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AF62D25-9C2A-4912-92F8-88C17A505962}" type="datetime1">
              <a:rPr lang="en-US" smtClean="0"/>
              <a:t>9/10/24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5F89E07-0806-4770-9B30-335298A30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85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895274" y="2377440"/>
            <a:ext cx="5246447" cy="402336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4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8"/>
          <p:cNvSpPr>
            <a:spLocks noGrp="1"/>
          </p:cNvSpPr>
          <p:nvPr>
            <p:ph sz="quarter" idx="11"/>
          </p:nvPr>
        </p:nvSpPr>
        <p:spPr>
          <a:xfrm>
            <a:off x="6522719" y="2377440"/>
            <a:ext cx="5246447" cy="402336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4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895274" y="1760538"/>
            <a:ext cx="5247293" cy="51435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800" b="0" i="0" u="sng" baseline="0">
                <a:solidFill>
                  <a:srgbClr val="005BBB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dirty="0"/>
              <a:t>Column Title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521872" y="1760175"/>
            <a:ext cx="5247293" cy="51435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800" b="0" i="0" u="sng" baseline="0">
                <a:solidFill>
                  <a:srgbClr val="005BBB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dirty="0"/>
              <a:t>Column Title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F173C2D-CB21-4AD5-B885-B2D2A61E3195}" type="datetime1">
              <a:rPr lang="en-US" smtClean="0"/>
              <a:t>9/10/24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F89E07-0806-4770-9B30-335298A30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76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396241" y="1668372"/>
            <a:ext cx="5532120" cy="4720998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 marL="857250" indent="-171450">
              <a:buFont typeface="Arial" panose="020B0604020202020204" pitchFamily="34" charset="0"/>
              <a:buChar char="•"/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8"/>
          <p:cNvSpPr>
            <a:spLocks noGrp="1"/>
          </p:cNvSpPr>
          <p:nvPr>
            <p:ph sz="quarter" idx="11"/>
          </p:nvPr>
        </p:nvSpPr>
        <p:spPr>
          <a:xfrm>
            <a:off x="6237047" y="1668780"/>
            <a:ext cx="5532120" cy="4720998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 marL="857250" indent="-171450">
              <a:buFont typeface="Arial" panose="020B0604020202020204" pitchFamily="34" charset="0"/>
              <a:buChar char="•"/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96194" y="1051470"/>
            <a:ext cx="5533013" cy="51435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800" b="0" i="0" u="sng" baseline="0">
                <a:solidFill>
                  <a:srgbClr val="005BBB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dirty="0"/>
              <a:t>Column Title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236152" y="1051515"/>
            <a:ext cx="5533013" cy="51435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800" b="0" i="0" u="sng" baseline="0">
                <a:solidFill>
                  <a:srgbClr val="005BBB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dirty="0"/>
              <a:t>Column Title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AAA776-3544-4708-9283-04DB5D4B1872}" type="datetime1">
              <a:rPr lang="en-US" smtClean="0"/>
              <a:t>9/10/24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F89E07-0806-4770-9B30-335298A30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57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4299585" y="1713774"/>
            <a:ext cx="3676437" cy="462983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50000"/>
                  </a:schemeClr>
                </a:solidFill>
              </a:defRPr>
            </a:lvl2pPr>
            <a:lvl3pPr marL="857250" indent="-171450"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8"/>
          <p:cNvSpPr>
            <a:spLocks noGrp="1"/>
          </p:cNvSpPr>
          <p:nvPr>
            <p:ph sz="quarter" idx="11"/>
          </p:nvPr>
        </p:nvSpPr>
        <p:spPr>
          <a:xfrm>
            <a:off x="8336282" y="1690959"/>
            <a:ext cx="3676437" cy="462983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50000"/>
                  </a:schemeClr>
                </a:solidFill>
              </a:defRPr>
            </a:lvl2pPr>
            <a:lvl3pPr marL="857250" indent="-171450"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299838" y="1096872"/>
            <a:ext cx="3677031" cy="51435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800" b="0" i="0" u="sng" baseline="0">
                <a:solidFill>
                  <a:srgbClr val="005BBB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dirty="0"/>
              <a:t>Column Title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8335687" y="1073694"/>
            <a:ext cx="3677031" cy="51435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800" b="0" i="0" u="sng" baseline="0">
                <a:solidFill>
                  <a:srgbClr val="005BBB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dirty="0"/>
              <a:t>Column Title</a:t>
            </a:r>
          </a:p>
        </p:txBody>
      </p:sp>
      <p:sp>
        <p:nvSpPr>
          <p:cNvPr id="7" name="Content Placeholder 8"/>
          <p:cNvSpPr>
            <a:spLocks noGrp="1"/>
          </p:cNvSpPr>
          <p:nvPr>
            <p:ph sz="quarter" idx="14"/>
          </p:nvPr>
        </p:nvSpPr>
        <p:spPr>
          <a:xfrm>
            <a:off x="265144" y="1713774"/>
            <a:ext cx="3676437" cy="462983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50000"/>
                  </a:schemeClr>
                </a:solidFill>
              </a:defRPr>
            </a:lvl2pPr>
            <a:lvl3pPr marL="857250" indent="-171450"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65397" y="1096872"/>
            <a:ext cx="3677031" cy="51435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800" b="0" i="0" u="sng" baseline="0">
                <a:solidFill>
                  <a:srgbClr val="005BBB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dirty="0"/>
              <a:t>Column Title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8939DE9-8201-472A-947E-ED41EE70A877}" type="datetime1">
              <a:rPr lang="en-US" smtClean="0"/>
              <a:t>9/10/24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5F89E07-0806-4770-9B30-335298A30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82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561AD-4B54-4675-B331-B5F2A9DACFAF}" type="datetime1">
              <a:rPr lang="en-US" smtClean="0"/>
              <a:t>9/10/24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89E07-0806-4770-9B30-335298A30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27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0" y="883920"/>
            <a:ext cx="12192000" cy="597408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784519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51" cy="685799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045779" y="1023930"/>
            <a:ext cx="8557756" cy="140269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Effra Trial Heavy" charset="0"/>
                <a:ea typeface="Effra Trial Heavy" charset="0"/>
                <a:cs typeface="Effra Trial Heavy" charset="0"/>
              </a:defRPr>
            </a:lvl1pPr>
          </a:lstStyle>
          <a:p>
            <a:endParaRPr lang="en-US" sz="36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2045779" y="2555890"/>
            <a:ext cx="8557756" cy="30782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828383"/>
                </a:solidFill>
                <a:latin typeface="Museo Slab 100" charset="0"/>
                <a:ea typeface="Museo Slab 100" charset="0"/>
                <a:cs typeface="Museo Slab 100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929639" y="1902028"/>
            <a:ext cx="10839527" cy="4154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422832" y="1011586"/>
            <a:ext cx="11346333" cy="7217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422832" y="6356351"/>
            <a:ext cx="31585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B3DBE-C6DD-4672-AAF7-4D45759C9327}" type="datetime1">
              <a:rPr lang="en-US" smtClean="0"/>
              <a:t>9/10/24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315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89E07-0806-4770-9B30-335298A30CF9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C64F19A-F7EF-4FC6-A053-C45E866E4A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7" y="108102"/>
            <a:ext cx="2959475" cy="6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3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4" r:id="rId2"/>
    <p:sldLayoutId id="2147483895" r:id="rId3"/>
    <p:sldLayoutId id="2147483908" r:id="rId4"/>
    <p:sldLayoutId id="2147483909" r:id="rId5"/>
    <p:sldLayoutId id="2147483911" r:id="rId6"/>
    <p:sldLayoutId id="2147483912" r:id="rId7"/>
    <p:sldLayoutId id="2147483910" r:id="rId8"/>
    <p:sldLayoutId id="2147483902" r:id="rId9"/>
    <p:sldLayoutId id="2147483913" r:id="rId10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n-lt"/>
          <a:ea typeface="Georgia" charset="0"/>
          <a:cs typeface="Georgia" charset="0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rgbClr val="005BBB"/>
        </a:buClr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005BBB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005BBB"/>
        </a:buClr>
        <a:buFont typeface="LucidaGrande" charset="0"/>
        <a:buChar char="-"/>
        <a:defRPr sz="18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5BBB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5BBB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80" userDrawn="1">
          <p15:clr>
            <a:srgbClr val="F26B43"/>
          </p15:clr>
        </p15:guide>
        <p15:guide id="2" pos="416" userDrawn="1">
          <p15:clr>
            <a:srgbClr val="F26B43"/>
          </p15:clr>
        </p15:guide>
        <p15:guide id="3" orient="horz" pos="4016" userDrawn="1">
          <p15:clr>
            <a:srgbClr val="F26B43"/>
          </p15:clr>
        </p15:guide>
        <p15:guide id="4" pos="7392" userDrawn="1">
          <p15:clr>
            <a:srgbClr val="F26B43"/>
          </p15:clr>
        </p15:guide>
        <p15:guide id="5" pos="288" userDrawn="1">
          <p15:clr>
            <a:srgbClr val="F26B43"/>
          </p15:clr>
        </p15:guide>
        <p15:guide id="6" pos="4464" userDrawn="1">
          <p15:clr>
            <a:srgbClr val="F26B43"/>
          </p15:clr>
        </p15:guide>
        <p15:guide id="7" pos="4704" userDrawn="1">
          <p15:clr>
            <a:srgbClr val="F26B43"/>
          </p15:clr>
        </p15:guide>
        <p15:guide id="8" pos="4512" userDrawn="1">
          <p15:clr>
            <a:srgbClr val="F26B43"/>
          </p15:clr>
        </p15:guide>
        <p15:guide id="9" orient="horz" pos="1848" userDrawn="1">
          <p15:clr>
            <a:srgbClr val="F26B43"/>
          </p15:clr>
        </p15:guide>
        <p15:guide id="10" orient="horz" pos="1896" userDrawn="1">
          <p15:clr>
            <a:srgbClr val="F26B43"/>
          </p15:clr>
        </p15:guide>
        <p15:guide id="11" orient="horz" pos="2880" userDrawn="1">
          <p15:clr>
            <a:srgbClr val="F26B43"/>
          </p15:clr>
        </p15:guide>
        <p15:guide id="12" orient="horz" pos="28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qiao@buffalo.edu" TargetMode="Externa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gc0qc6ew9fUCu-UsFga-PhvfO6g7U_sV" TargetMode="External"/><Relationship Id="rId2" Type="http://schemas.openxmlformats.org/officeDocument/2006/relationships/hyperlink" Target="https://youtube.com/playlist?list=PLgc0qc6ew9fUCu-UsFga-PhvfO6g7U_sV&amp;si=0TZdVtpCaiFkgSer" TargetMode="Externa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3958" y="1457327"/>
            <a:ext cx="11437734" cy="1679263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Autonomous Vehicle and Quantum Internet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509329" y="3429000"/>
            <a:ext cx="10726992" cy="44245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Chunming Qiao, Ph.D.</a:t>
            </a:r>
          </a:p>
          <a:p>
            <a:pPr marL="0" indent="0" algn="ctr">
              <a:buNone/>
            </a:pPr>
            <a:r>
              <a:rPr lang="en-US" dirty="0"/>
              <a:t>SUNY Distinguished Professor, IEEE Fellow</a:t>
            </a:r>
          </a:p>
          <a:p>
            <a:pPr marL="0" indent="0" algn="ctr">
              <a:buNone/>
            </a:pPr>
            <a:r>
              <a:rPr lang="en-US" dirty="0"/>
              <a:t>Computer Science and Engineering</a:t>
            </a:r>
          </a:p>
          <a:p>
            <a:pPr marL="0" indent="0" algn="ctr">
              <a:buNone/>
            </a:pPr>
            <a:r>
              <a:rPr lang="en-US" dirty="0"/>
              <a:t>University at Buffalo, SUNY </a:t>
            </a:r>
          </a:p>
          <a:p>
            <a:pPr marL="0" indent="0" algn="ctr">
              <a:buNone/>
            </a:pPr>
            <a:r>
              <a:rPr lang="en-US" dirty="0" err="1"/>
              <a:t>qiao@buffalo.edu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6/17/2024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CAMPS and CAVAS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5F89E07-0806-4770-9B30-335298A30C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90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 1"/>
          <p:cNvSpPr>
            <a:spLocks noGrp="1"/>
          </p:cNvSpPr>
          <p:nvPr>
            <p:ph type="title"/>
          </p:nvPr>
        </p:nvSpPr>
        <p:spPr>
          <a:xfrm>
            <a:off x="566927" y="1047728"/>
            <a:ext cx="10122239" cy="480131"/>
          </a:xfrm>
        </p:spPr>
        <p:txBody>
          <a:bodyPr/>
          <a:lstStyle/>
          <a:p>
            <a:r>
              <a:rPr lang="en-US" altLang="zh-CN" sz="2800" b="1" dirty="0"/>
              <a:t>From Entanglement Routing To Teleportation</a:t>
            </a:r>
            <a:endParaRPr lang="zh-CN" altLang="en-US" sz="2800" b="1" dirty="0"/>
          </a:p>
        </p:txBody>
      </p:sp>
      <p:sp>
        <p:nvSpPr>
          <p:cNvPr id="9219" name="内容占位符 2"/>
          <p:cNvSpPr>
            <a:spLocks noGrp="1"/>
          </p:cNvSpPr>
          <p:nvPr>
            <p:ph idx="1"/>
          </p:nvPr>
        </p:nvSpPr>
        <p:spPr>
          <a:xfrm>
            <a:off x="566927" y="1526739"/>
            <a:ext cx="11058146" cy="4733238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sz="2000" dirty="0"/>
              <a:t>Routing: find a path from Alice to Bob via one or more repeaters</a:t>
            </a:r>
          </a:p>
          <a:p>
            <a:r>
              <a:rPr lang="en-US" altLang="zh-CN" sz="2000" dirty="0"/>
              <a:t>Entanglement link: generates/distributes  a Bell pair (c-bits) over each hop </a:t>
            </a:r>
          </a:p>
          <a:p>
            <a:r>
              <a:rPr lang="en-US" altLang="zh-CN" sz="2000" dirty="0"/>
              <a:t>Each repeater performs a quantum swapping, eventually forming an Entanglement Connection</a:t>
            </a:r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r>
              <a:rPr lang="en-US" altLang="zh-CN" sz="2000" dirty="0"/>
              <a:t>Teleportation of a data qubit </a:t>
            </a:r>
          </a:p>
          <a:p>
            <a:pPr lvl="1"/>
            <a:r>
              <a:rPr lang="en-US" altLang="zh-CN" sz="2000" dirty="0"/>
              <a:t> </a:t>
            </a:r>
            <a:r>
              <a:rPr lang="en-US" altLang="zh-CN" dirty="0"/>
              <a:t>Alice makes a joint measurement of its data qubit with its c-bit, sends results to Bob</a:t>
            </a:r>
          </a:p>
          <a:p>
            <a:pPr lvl="1"/>
            <a:r>
              <a:rPr lang="en-US" altLang="zh-CN" dirty="0"/>
              <a:t>Bob performs a unitary operation with its own c-bit accordingly and recovers Alice’s data qubit</a:t>
            </a:r>
            <a:endParaRPr lang="zh-CN" altLang="en-US" dirty="0"/>
          </a:p>
        </p:txBody>
      </p:sp>
      <p:pic>
        <p:nvPicPr>
          <p:cNvPr id="9221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79" y="2657596"/>
            <a:ext cx="9186333" cy="247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BB27F4-0F29-53A0-C29C-6374E3FEC598}"/>
              </a:ext>
            </a:extLst>
          </p:cNvPr>
          <p:cNvSpPr txBox="1"/>
          <p:nvPr/>
        </p:nvSpPr>
        <p:spPr>
          <a:xfrm>
            <a:off x="2983609" y="6259976"/>
            <a:ext cx="622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EC gets “destroyed” afterward – one data qubit per EC</a:t>
            </a:r>
          </a:p>
        </p:txBody>
      </p:sp>
    </p:spTree>
    <p:extLst>
      <p:ext uri="{BB962C8B-B14F-4D97-AF65-F5344CB8AC3E}">
        <p14:creationId xmlns:p14="http://schemas.microsoft.com/office/powerpoint/2010/main" val="70293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1"/>
          <p:cNvSpPr>
            <a:spLocks noGrp="1"/>
          </p:cNvSpPr>
          <p:nvPr>
            <p:ph type="title"/>
          </p:nvPr>
        </p:nvSpPr>
        <p:spPr>
          <a:xfrm>
            <a:off x="566928" y="1074104"/>
            <a:ext cx="10001426" cy="480131"/>
          </a:xfrm>
        </p:spPr>
        <p:txBody>
          <a:bodyPr/>
          <a:lstStyle/>
          <a:p>
            <a:r>
              <a:rPr lang="en-US" altLang="zh-CN" sz="2800" b="1" dirty="0"/>
              <a:t>Main Challenges and Opportunities</a:t>
            </a:r>
            <a:endParaRPr lang="zh-CN" altLang="en-US" sz="28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66928" y="1649104"/>
            <a:ext cx="11485164" cy="4856627"/>
          </a:xfrm>
        </p:spPr>
        <p:txBody>
          <a:bodyPr/>
          <a:lstStyle/>
          <a:p>
            <a:pPr>
              <a:defRPr/>
            </a:pPr>
            <a:r>
              <a:rPr lang="en-US" altLang="zh-CN" sz="2200" dirty="0"/>
              <a:t>Limited quantum memory for data qubits or entanglement purposes (c-bits)</a:t>
            </a:r>
          </a:p>
          <a:p>
            <a:pPr lvl="1">
              <a:defRPr/>
            </a:pPr>
            <a:r>
              <a:rPr lang="en-US" altLang="zh-CN" sz="1800" dirty="0"/>
              <a:t>A repeater needs at least two c-bits at a </a:t>
            </a:r>
            <a:r>
              <a:rPr lang="en-US" altLang="zh-CN" dirty="0"/>
              <a:t>time for each </a:t>
            </a:r>
            <a:r>
              <a:rPr lang="en-US" altLang="zh-CN" sz="1800" dirty="0"/>
              <a:t> E2E </a:t>
            </a:r>
            <a:r>
              <a:rPr lang="en-US" altLang="zh-CN" sz="1800" dirty="0" err="1"/>
              <a:t>entnanglement</a:t>
            </a:r>
            <a:r>
              <a:rPr lang="en-US" altLang="zh-CN" sz="1800" dirty="0"/>
              <a:t> connection</a:t>
            </a:r>
          </a:p>
          <a:p>
            <a:pPr>
              <a:defRPr/>
            </a:pPr>
            <a:r>
              <a:rPr lang="en-US" altLang="zh-CN" sz="2200" dirty="0"/>
              <a:t>Limited # of entangled photon sources (EPS) to generate the Bell pairs</a:t>
            </a:r>
          </a:p>
          <a:p>
            <a:pPr lvl="1">
              <a:defRPr/>
            </a:pPr>
            <a:r>
              <a:rPr lang="en-US" altLang="zh-CN" dirty="0"/>
              <a:t>EPS are expensive (Capex and </a:t>
            </a:r>
            <a:r>
              <a:rPr lang="en-US" altLang="zh-CN" dirty="0" err="1"/>
              <a:t>Opex</a:t>
            </a:r>
            <a:r>
              <a:rPr lang="en-US" altLang="zh-CN" dirty="0"/>
              <a:t>)</a:t>
            </a:r>
            <a:endParaRPr lang="en-US" altLang="zh-CN" sz="1800" dirty="0"/>
          </a:p>
          <a:p>
            <a:pPr>
              <a:defRPr/>
            </a:pPr>
            <a:r>
              <a:rPr lang="en-US" altLang="zh-CN" sz="2200" dirty="0"/>
              <a:t>Unreliable Bell pair generation</a:t>
            </a:r>
          </a:p>
          <a:p>
            <a:pPr lvl="1">
              <a:defRPr/>
            </a:pPr>
            <a:r>
              <a:rPr lang="en-US" altLang="zh-CN" sz="1800" dirty="0"/>
              <a:t>Low success probability  (</a:t>
            </a:r>
            <a:r>
              <a:rPr lang="en-US" altLang="zh-CN" sz="1800" dirty="0" err="1"/>
              <a:t>e,g</a:t>
            </a:r>
            <a:r>
              <a:rPr lang="en-US" altLang="zh-CN" sz="1800" dirty="0"/>
              <a:t>.,  about 2</a:t>
            </a:r>
            <a:r>
              <a:rPr lang="en-US" altLang="zh-CN" sz="1800" dirty="0">
                <a:latin typeface="+mj-lt"/>
              </a:rPr>
              <a:t>×10</a:t>
            </a:r>
            <a:r>
              <a:rPr lang="en-US" altLang="zh-CN" sz="1800" baseline="30000" dirty="0">
                <a:latin typeface="+mj-lt"/>
              </a:rPr>
              <a:t>-4</a:t>
            </a:r>
            <a:r>
              <a:rPr lang="en-US" altLang="zh-CN" dirty="0">
                <a:latin typeface="+mj-lt"/>
              </a:rPr>
              <a:t>)</a:t>
            </a:r>
            <a:endParaRPr lang="en-US" altLang="zh-CN" sz="1800" dirty="0">
              <a:latin typeface="+mj-lt"/>
            </a:endParaRPr>
          </a:p>
          <a:p>
            <a:pPr>
              <a:defRPr/>
            </a:pPr>
            <a:r>
              <a:rPr lang="en-US" altLang="zh-CN" sz="2200" dirty="0">
                <a:latin typeface="+mj-lt"/>
              </a:rPr>
              <a:t>Error-prone Bell pair distribution</a:t>
            </a:r>
          </a:p>
          <a:p>
            <a:pPr lvl="1">
              <a:defRPr/>
            </a:pPr>
            <a:r>
              <a:rPr lang="en-US" altLang="zh-CN" sz="1800" dirty="0">
                <a:latin typeface="+mj-lt"/>
              </a:rPr>
              <a:t>Low energy of a single photon means likely transmission loss, which in turn means failed </a:t>
            </a:r>
          </a:p>
          <a:p>
            <a:pPr>
              <a:defRPr/>
            </a:pPr>
            <a:r>
              <a:rPr lang="en-US" altLang="zh-CN" sz="2200" dirty="0">
                <a:latin typeface="+mj-lt"/>
              </a:rPr>
              <a:t>Low fidelity (how close to the ideal state), fast de-coherence (decay), and other errors</a:t>
            </a:r>
          </a:p>
          <a:p>
            <a:pPr marL="502920" lvl="1" indent="0">
              <a:buNone/>
              <a:defRPr/>
            </a:pPr>
            <a:endParaRPr lang="zh-CN" altLang="en-US" sz="18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3484" y="5332629"/>
            <a:ext cx="10971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Limited # of (good/usable) entanglement links and E2E connections, and ultimately a lower throughput</a:t>
            </a:r>
          </a:p>
          <a:p>
            <a:r>
              <a:rPr lang="en-US" dirty="0"/>
              <a:t> </a:t>
            </a:r>
          </a:p>
          <a:p>
            <a:r>
              <a:rPr lang="en-US" dirty="0">
                <a:solidFill>
                  <a:srgbClr val="FF0000"/>
                </a:solidFill>
              </a:rPr>
              <a:t>One should act fast while the entanglement lasts with e.g., asynchronous/distributed protocols and online processing </a:t>
            </a:r>
          </a:p>
        </p:txBody>
      </p:sp>
    </p:spTree>
    <p:extLst>
      <p:ext uri="{BB962C8B-B14F-4D97-AF65-F5344CB8AC3E}">
        <p14:creationId xmlns:p14="http://schemas.microsoft.com/office/powerpoint/2010/main" val="331871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1"/>
          <p:cNvSpPr>
            <a:spLocks noGrp="1" noChangeArrowheads="1"/>
          </p:cNvSpPr>
          <p:nvPr>
            <p:ph type="title"/>
          </p:nvPr>
        </p:nvSpPr>
        <p:spPr>
          <a:xfrm>
            <a:off x="309033" y="1040938"/>
            <a:ext cx="9881251" cy="480131"/>
          </a:xfrm>
        </p:spPr>
        <p:txBody>
          <a:bodyPr/>
          <a:lstStyle/>
          <a:p>
            <a:r>
              <a:rPr lang="en-US" altLang="zh-CN" sz="2800" b="1" dirty="0"/>
              <a:t>Earlier Approaches to Entanglement Routing</a:t>
            </a:r>
            <a:endParaRPr lang="zh-CN" altLang="en-US" sz="2800" b="1" dirty="0"/>
          </a:p>
        </p:txBody>
      </p:sp>
      <p:sp>
        <p:nvSpPr>
          <p:cNvPr id="11267" name="内容占位符 2"/>
          <p:cNvSpPr>
            <a:spLocks noGrp="1" noChangeArrowheads="1"/>
          </p:cNvSpPr>
          <p:nvPr>
            <p:ph idx="1"/>
          </p:nvPr>
        </p:nvSpPr>
        <p:spPr>
          <a:xfrm>
            <a:off x="449710" y="3760187"/>
            <a:ext cx="4491568" cy="2057400"/>
          </a:xfrm>
        </p:spPr>
        <p:txBody>
          <a:bodyPr/>
          <a:lstStyle/>
          <a:p>
            <a:r>
              <a:rPr lang="en-US" altLang="zh-CN" sz="2200" dirty="0"/>
              <a:t>Greedy algorithm finds shortest paths (in hops)</a:t>
            </a:r>
          </a:p>
          <a:p>
            <a:r>
              <a:rPr lang="en-US" altLang="zh-CN" sz="2200" dirty="0"/>
              <a:t>One link failure along a path results in many wasted links</a:t>
            </a:r>
          </a:p>
        </p:txBody>
      </p:sp>
      <p:pic>
        <p:nvPicPr>
          <p:cNvPr id="11269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22" y="1476755"/>
            <a:ext cx="3418909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图片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435" y="1664627"/>
            <a:ext cx="3346612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内容占位符 2"/>
          <p:cNvSpPr txBox="1">
            <a:spLocks/>
          </p:cNvSpPr>
          <p:nvPr/>
        </p:nvSpPr>
        <p:spPr bwMode="auto">
          <a:xfrm>
            <a:off x="5805863" y="3654679"/>
            <a:ext cx="5870322" cy="2057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2200" b="0" i="1" kern="0" dirty="0"/>
              <a:t>Q-CAST</a:t>
            </a:r>
            <a:r>
              <a:rPr lang="en-US" altLang="zh-CN" sz="2200" b="0" kern="0" dirty="0"/>
              <a:t> first finds </a:t>
            </a:r>
            <a:r>
              <a:rPr lang="en-US" altLang="zh-CN" sz="2200" b="0" i="1" kern="0" dirty="0"/>
              <a:t>most reliable </a:t>
            </a:r>
            <a:r>
              <a:rPr lang="en-US" altLang="zh-CN" sz="2200" b="0" kern="0" dirty="0"/>
              <a:t>paths</a:t>
            </a:r>
            <a:endParaRPr lang="en-US" altLang="zh-CN" sz="2200" kern="0" dirty="0"/>
          </a:p>
          <a:p>
            <a:pPr>
              <a:defRPr/>
            </a:pPr>
            <a:r>
              <a:rPr lang="en-US" altLang="zh-CN" sz="2200" kern="0" dirty="0"/>
              <a:t>Then, try to establish as many “segments” as possible</a:t>
            </a:r>
          </a:p>
          <a:p>
            <a:pPr lvl="1">
              <a:defRPr/>
            </a:pPr>
            <a:r>
              <a:rPr lang="en-US" altLang="zh-CN" sz="1800" kern="0" dirty="0"/>
              <a:t>salvage as many connections as possible using the segments </a:t>
            </a:r>
            <a:endParaRPr lang="en-US" altLang="zh-CN" sz="1800" b="0" kern="0" dirty="0"/>
          </a:p>
          <a:p>
            <a:pPr lvl="1">
              <a:defRPr/>
            </a:pPr>
            <a:r>
              <a:rPr lang="en-US" altLang="zh-CN" sz="1800" kern="0" dirty="0"/>
              <a:t>requires “link state”  exchanges with other nodes within k hops</a:t>
            </a:r>
            <a:endParaRPr lang="en-US" altLang="zh-CN" sz="1800" b="0" kern="0" dirty="0"/>
          </a:p>
          <a:p>
            <a:pPr>
              <a:defRPr/>
            </a:pPr>
            <a:endParaRPr lang="en-US" altLang="zh-CN" sz="2200" b="0" kern="0" dirty="0"/>
          </a:p>
        </p:txBody>
      </p:sp>
    </p:spTree>
    <p:extLst>
      <p:ext uri="{BB962C8B-B14F-4D97-AF65-F5344CB8AC3E}">
        <p14:creationId xmlns:p14="http://schemas.microsoft.com/office/powerpoint/2010/main" val="1071899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标题 1"/>
          <p:cNvSpPr>
            <a:spLocks noGrp="1" noChangeArrowheads="1"/>
          </p:cNvSpPr>
          <p:nvPr>
            <p:ph type="title"/>
          </p:nvPr>
        </p:nvSpPr>
        <p:spPr>
          <a:xfrm>
            <a:off x="311950" y="1067315"/>
            <a:ext cx="11249283" cy="480131"/>
          </a:xfrm>
        </p:spPr>
        <p:txBody>
          <a:bodyPr/>
          <a:lstStyle/>
          <a:p>
            <a:r>
              <a:rPr lang="en-US" altLang="zh-CN" sz="2800" b="1" dirty="0"/>
              <a:t>Redundant Entanglement Provisioning and Selection (REPS)</a:t>
            </a:r>
            <a:endParaRPr lang="zh-CN" altLang="en-US" sz="2800" b="1" dirty="0"/>
          </a:p>
        </p:txBody>
      </p:sp>
      <p:sp>
        <p:nvSpPr>
          <p:cNvPr id="12291" name="内容占位符 2"/>
          <p:cNvSpPr>
            <a:spLocks noGrp="1" noChangeArrowheads="1"/>
          </p:cNvSpPr>
          <p:nvPr>
            <p:ph idx="1"/>
          </p:nvPr>
        </p:nvSpPr>
        <p:spPr>
          <a:xfrm>
            <a:off x="5106702" y="2136531"/>
            <a:ext cx="6454531" cy="4114800"/>
          </a:xfrm>
        </p:spPr>
        <p:txBody>
          <a:bodyPr/>
          <a:lstStyle/>
          <a:p>
            <a:r>
              <a:rPr lang="en-US" altLang="zh-CN" sz="2200" dirty="0"/>
              <a:t>First, proactively try to create redundant links </a:t>
            </a:r>
          </a:p>
          <a:p>
            <a:pPr lvl="1"/>
            <a:r>
              <a:rPr lang="en-US" altLang="zh-CN" dirty="0"/>
              <a:t>Subject to resource limitations, e.g., more links on (</a:t>
            </a:r>
            <a:r>
              <a:rPr lang="en-US" altLang="zh-CN" i="1" dirty="0"/>
              <a:t>r</a:t>
            </a:r>
            <a:r>
              <a:rPr lang="en-US" altLang="zh-CN" baseline="-25000" dirty="0"/>
              <a:t>1</a:t>
            </a:r>
            <a:r>
              <a:rPr lang="en-US" altLang="zh-CN" dirty="0"/>
              <a:t>, </a:t>
            </a:r>
            <a:r>
              <a:rPr lang="en-US" altLang="zh-CN" i="1" dirty="0"/>
              <a:t>r</a:t>
            </a:r>
            <a:r>
              <a:rPr lang="en-US" altLang="zh-CN" baseline="-25000" dirty="0"/>
              <a:t>2</a:t>
            </a:r>
            <a:r>
              <a:rPr lang="en-US" altLang="zh-CN" dirty="0"/>
              <a:t>) and (</a:t>
            </a:r>
            <a:r>
              <a:rPr lang="en-US" altLang="zh-CN" i="1" dirty="0"/>
              <a:t>r</a:t>
            </a:r>
            <a:r>
              <a:rPr lang="en-US" altLang="zh-CN" baseline="-25000" dirty="0"/>
              <a:t>1</a:t>
            </a:r>
            <a:r>
              <a:rPr lang="en-US" altLang="zh-CN" dirty="0"/>
              <a:t>, </a:t>
            </a:r>
            <a:r>
              <a:rPr lang="en-US" altLang="zh-CN" i="1" dirty="0"/>
              <a:t>d</a:t>
            </a:r>
            <a:r>
              <a:rPr lang="en-US" altLang="zh-CN" baseline="-25000" dirty="0"/>
              <a:t>2</a:t>
            </a:r>
            <a:r>
              <a:rPr lang="en-US" altLang="zh-CN" dirty="0"/>
              <a:t>) than in Q-CAST</a:t>
            </a:r>
          </a:p>
          <a:p>
            <a:pPr lvl="1"/>
            <a:r>
              <a:rPr lang="en-US" altLang="zh-CN" dirty="0"/>
              <a:t>Centralized (and batched) processing: no prior commitment of redundant links to a specific SD pair</a:t>
            </a:r>
          </a:p>
          <a:p>
            <a:r>
              <a:rPr lang="en-US" altLang="zh-CN" sz="2200" dirty="0"/>
              <a:t>Then, intelligently stitch together successful links </a:t>
            </a:r>
          </a:p>
          <a:p>
            <a:pPr lvl="1"/>
            <a:r>
              <a:rPr lang="en-US" altLang="zh-CN" dirty="0"/>
              <a:t>Red link on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i="1" dirty="0"/>
              <a:t>r</a:t>
            </a:r>
            <a:r>
              <a:rPr lang="en-US" altLang="zh-CN" baseline="-25000" dirty="0"/>
              <a:t>2</a:t>
            </a:r>
            <a:r>
              <a:rPr lang="en-US" altLang="zh-CN" dirty="0"/>
              <a:t>, </a:t>
            </a:r>
            <a:r>
              <a:rPr lang="en-US" altLang="zh-CN" i="1" dirty="0"/>
              <a:t>r</a:t>
            </a:r>
            <a:r>
              <a:rPr lang="en-US" altLang="zh-CN" baseline="-25000" dirty="0"/>
              <a:t>3</a:t>
            </a:r>
            <a:r>
              <a:rPr lang="en-US" altLang="zh-CN" dirty="0"/>
              <a:t>) can be used for the green SD pair</a:t>
            </a:r>
          </a:p>
          <a:p>
            <a:pPr lvl="1"/>
            <a:r>
              <a:rPr lang="en-US" altLang="zh-CN" dirty="0"/>
              <a:t>More flexible and efficient</a:t>
            </a:r>
          </a:p>
          <a:p>
            <a:endParaRPr lang="zh-CN" altLang="en-US" dirty="0"/>
          </a:p>
        </p:txBody>
      </p:sp>
      <p:pic>
        <p:nvPicPr>
          <p:cNvPr id="12293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55" y="2356093"/>
            <a:ext cx="4237892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492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 1"/>
          <p:cNvSpPr>
            <a:spLocks noGrp="1"/>
          </p:cNvSpPr>
          <p:nvPr>
            <p:ph type="title"/>
          </p:nvPr>
        </p:nvSpPr>
        <p:spPr>
          <a:xfrm>
            <a:off x="654851" y="1158086"/>
            <a:ext cx="6951472" cy="480131"/>
          </a:xfrm>
        </p:spPr>
        <p:txBody>
          <a:bodyPr/>
          <a:lstStyle/>
          <a:p>
            <a:r>
              <a:rPr lang="en-US" altLang="zh-CN" sz="2800" b="1" dirty="0"/>
              <a:t>Throughput Performance of REPS</a:t>
            </a:r>
            <a:endParaRPr lang="zh-CN" altLang="en-US" sz="2800" b="1" dirty="0"/>
          </a:p>
        </p:txBody>
      </p:sp>
      <p:sp>
        <p:nvSpPr>
          <p:cNvPr id="13315" name="内容占位符 2"/>
          <p:cNvSpPr>
            <a:spLocks noGrp="1"/>
          </p:cNvSpPr>
          <p:nvPr>
            <p:ph idx="1"/>
          </p:nvPr>
        </p:nvSpPr>
        <p:spPr>
          <a:xfrm>
            <a:off x="808567" y="4816231"/>
            <a:ext cx="10363200" cy="1276350"/>
          </a:xfrm>
        </p:spPr>
        <p:txBody>
          <a:bodyPr/>
          <a:lstStyle/>
          <a:p>
            <a:r>
              <a:rPr lang="en-US" altLang="zh-CN" sz="2200" dirty="0"/>
              <a:t>Measured in terms of one (data) qubit per E2E connection per time slot</a:t>
            </a:r>
          </a:p>
          <a:p>
            <a:r>
              <a:rPr lang="en-US" altLang="zh-CN" sz="2200" dirty="0"/>
              <a:t>REPS can significantly increase the network throughput</a:t>
            </a:r>
          </a:p>
          <a:p>
            <a:pPr lvl="1"/>
            <a:r>
              <a:rPr lang="en-US" altLang="zh-CN" sz="1800" dirty="0"/>
              <a:t>More efficient use of resources before and after link failures</a:t>
            </a:r>
            <a:endParaRPr lang="zh-CN" altLang="en-US" sz="1800" dirty="0"/>
          </a:p>
        </p:txBody>
      </p:sp>
      <p:pic>
        <p:nvPicPr>
          <p:cNvPr id="13317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67" y="1982787"/>
            <a:ext cx="4273551" cy="2562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434" y="2057401"/>
            <a:ext cx="4011084" cy="248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042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 1"/>
          <p:cNvSpPr>
            <a:spLocks noGrp="1"/>
          </p:cNvSpPr>
          <p:nvPr>
            <p:ph type="title"/>
          </p:nvPr>
        </p:nvSpPr>
        <p:spPr>
          <a:xfrm>
            <a:off x="235507" y="998643"/>
            <a:ext cx="10282780" cy="480131"/>
          </a:xfrm>
        </p:spPr>
        <p:txBody>
          <a:bodyPr/>
          <a:lstStyle/>
          <a:p>
            <a:r>
              <a:rPr lang="en-US" altLang="zh-CN" sz="2800" b="1" dirty="0"/>
              <a:t>Ensuring E2E Fidelity with Intelligent Purification Schemes</a:t>
            </a:r>
            <a:endParaRPr lang="zh-CN" altLang="en-US" sz="2800" b="1" dirty="0"/>
          </a:p>
        </p:txBody>
      </p:sp>
      <p:pic>
        <p:nvPicPr>
          <p:cNvPr id="14342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07" y="2114059"/>
            <a:ext cx="5124755" cy="42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873" y="3447783"/>
            <a:ext cx="1611486" cy="41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内容占位符 2"/>
          <p:cNvSpPr txBox="1">
            <a:spLocks/>
          </p:cNvSpPr>
          <p:nvPr/>
        </p:nvSpPr>
        <p:spPr>
          <a:xfrm>
            <a:off x="5376897" y="2235740"/>
            <a:ext cx="5977105" cy="3556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3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3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3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3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000" dirty="0"/>
              <a:t>Each link (Bell pair #1) may be purified with a </a:t>
            </a:r>
            <a:r>
              <a:rPr lang="en-US" altLang="zh-CN" sz="2000" i="1" dirty="0"/>
              <a:t>sacrificial</a:t>
            </a:r>
            <a:r>
              <a:rPr lang="en-US" altLang="zh-CN" sz="2000" dirty="0"/>
              <a:t> Bell pair (#2)  </a:t>
            </a:r>
          </a:p>
          <a:p>
            <a:pPr lv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500" dirty="0"/>
              <a:t>If </a:t>
            </a:r>
            <a:r>
              <a:rPr lang="en-US" altLang="zh-CN" sz="1500" i="1" dirty="0"/>
              <a:t>M</a:t>
            </a:r>
            <a:r>
              <a:rPr lang="en-US" altLang="zh-CN" sz="1500" baseline="-25000" dirty="0"/>
              <a:t>1</a:t>
            </a:r>
            <a:r>
              <a:rPr lang="en-US" altLang="zh-CN" sz="1500" dirty="0"/>
              <a:t>=</a:t>
            </a:r>
            <a:r>
              <a:rPr lang="en-US" altLang="zh-CN" sz="1500" i="1" dirty="0"/>
              <a:t>M</a:t>
            </a:r>
            <a:r>
              <a:rPr lang="en-US" altLang="zh-CN" sz="1500" baseline="-25000" dirty="0"/>
              <a:t>2</a:t>
            </a:r>
            <a:r>
              <a:rPr lang="en-US" altLang="zh-CN" sz="1500" dirty="0"/>
              <a:t>, keep #1; otherwise, re-try; </a:t>
            </a:r>
            <a:r>
              <a:rPr lang="en-US" altLang="zh-CN" sz="1500" dirty="0">
                <a:solidFill>
                  <a:srgbClr val="FF0000"/>
                </a:solidFill>
              </a:rPr>
              <a:t>Link </a:t>
            </a:r>
            <a:r>
              <a:rPr lang="en-US" altLang="zh-CN" sz="1500" dirty="0"/>
              <a:t>fidelity improved from F &lt; 1 to F’ </a:t>
            </a:r>
          </a:p>
          <a:p>
            <a:pPr lv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altLang="zh-CN" sz="1500" dirty="0"/>
          </a:p>
          <a:p>
            <a:pPr lv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altLang="zh-CN" sz="1500" dirty="0"/>
          </a:p>
          <a:p>
            <a:pPr lvl="1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altLang="zh-CN" dirty="0"/>
              <a:t>(in general, from F</a:t>
            </a:r>
            <a:r>
              <a:rPr lang="en-US" altLang="zh-CN" baseline="30000" dirty="0"/>
              <a:t>(1) </a:t>
            </a:r>
            <a:r>
              <a:rPr lang="en-US" altLang="zh-CN" dirty="0"/>
              <a:t>to F</a:t>
            </a:r>
            <a:r>
              <a:rPr lang="en-US" altLang="zh-CN" baseline="30000" dirty="0"/>
              <a:t>(2</a:t>
            </a:r>
            <a:r>
              <a:rPr lang="en-US" altLang="zh-CN" dirty="0"/>
              <a:t>)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dirty="0"/>
              <a:t>Use </a:t>
            </a:r>
            <a:r>
              <a:rPr lang="en-US" altLang="zh-CN" i="1" dirty="0"/>
              <a:t>t &gt; 2 </a:t>
            </a:r>
            <a:r>
              <a:rPr lang="en-US" altLang="zh-CN" dirty="0"/>
              <a:t>Bell pairs for a higher link fidelity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altLang="zh-CN" dirty="0"/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altLang="zh-CN" dirty="0"/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altLang="zh-CN" dirty="0"/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  <a:defRPr/>
            </a:pPr>
            <a:endParaRPr lang="en-US" altLang="zh-CN" dirty="0"/>
          </a:p>
          <a:p>
            <a:pPr lv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zh-CN" altLang="en-US" dirty="0"/>
          </a:p>
        </p:txBody>
      </p:sp>
      <p:pic>
        <p:nvPicPr>
          <p:cNvPr id="14345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873" y="4899718"/>
            <a:ext cx="2849033" cy="72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63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标题 1"/>
          <p:cNvSpPr>
            <a:spLocks noGrp="1"/>
          </p:cNvSpPr>
          <p:nvPr>
            <p:ph type="title"/>
          </p:nvPr>
        </p:nvSpPr>
        <p:spPr>
          <a:xfrm>
            <a:off x="566928" y="1087104"/>
            <a:ext cx="10546549" cy="867930"/>
          </a:xfrm>
        </p:spPr>
        <p:txBody>
          <a:bodyPr/>
          <a:lstStyle/>
          <a:p>
            <a:r>
              <a:rPr lang="en-US" altLang="zh-CN" sz="2800" b="1" dirty="0"/>
              <a:t>E2E Fidelity aware Routing And Purification (</a:t>
            </a:r>
            <a:r>
              <a:rPr lang="en-US" altLang="zh-CN" sz="2800" b="1" dirty="0" err="1"/>
              <a:t>EFiRAP</a:t>
            </a:r>
            <a:r>
              <a:rPr lang="en-US" altLang="zh-CN" sz="2800" b="1" dirty="0"/>
              <a:t>)</a:t>
            </a:r>
            <a:br>
              <a:rPr lang="en-US" altLang="zh-CN" sz="2800" b="1" dirty="0"/>
            </a:br>
            <a:endParaRPr lang="zh-CN" altLang="en-US" sz="2800" i="1" dirty="0"/>
          </a:p>
        </p:txBody>
      </p:sp>
      <p:sp>
        <p:nvSpPr>
          <p:cNvPr id="15363" name="内容占位符 2"/>
          <p:cNvSpPr>
            <a:spLocks noGrp="1"/>
          </p:cNvSpPr>
          <p:nvPr>
            <p:ph idx="1"/>
          </p:nvPr>
        </p:nvSpPr>
        <p:spPr>
          <a:xfrm>
            <a:off x="467608" y="1802647"/>
            <a:ext cx="11299671" cy="4553183"/>
          </a:xfrm>
        </p:spPr>
        <p:txBody>
          <a:bodyPr>
            <a:normAutofit/>
          </a:bodyPr>
          <a:lstStyle/>
          <a:p>
            <a:r>
              <a:rPr lang="en-US" altLang="zh-CN" sz="2200" dirty="0"/>
              <a:t>Would like to have an E2E connection with a guaranteed (min) fidelity</a:t>
            </a:r>
          </a:p>
          <a:p>
            <a:r>
              <a:rPr lang="en-US" altLang="zh-CN" sz="2200" dirty="0"/>
              <a:t>Challenges</a:t>
            </a:r>
          </a:p>
          <a:p>
            <a:pPr lvl="1"/>
            <a:r>
              <a:rPr lang="en-US" altLang="zh-CN" sz="2000" dirty="0"/>
              <a:t>E2E fidelity is hard to calculate</a:t>
            </a:r>
          </a:p>
          <a:p>
            <a:pPr lvl="1"/>
            <a:r>
              <a:rPr lang="en-US" altLang="zh-CN" sz="2000" dirty="0"/>
              <a:t>Ensuring a minimum link fidelity for each and every link doesn’t mean much</a:t>
            </a:r>
          </a:p>
          <a:p>
            <a:pPr lvl="1"/>
            <a:r>
              <a:rPr lang="en-US" altLang="zh-CN" sz="2000" dirty="0"/>
              <a:t>Purify a link may unintentionally decrease  the E2E fidelity (assuming bit flip errors)</a:t>
            </a:r>
          </a:p>
          <a:p>
            <a:pPr lvl="1"/>
            <a:r>
              <a:rPr lang="en-US" altLang="zh-CN" dirty="0"/>
              <a:t>Purify a link requires more precious resources (e.g., sacrificial Bell pairs and quantum </a:t>
            </a:r>
            <a:r>
              <a:rPr lang="en-US" altLang="zh-CN" dirty="0" err="1"/>
              <a:t>memeory</a:t>
            </a:r>
            <a:r>
              <a:rPr lang="en-US" altLang="zh-CN" dirty="0"/>
              <a:t>)</a:t>
            </a:r>
            <a:endParaRPr lang="en-US" altLang="zh-CN" sz="2000" dirty="0"/>
          </a:p>
          <a:p>
            <a:r>
              <a:rPr lang="en-US" altLang="zh-CN" sz="2000" dirty="0"/>
              <a:t>Solutions</a:t>
            </a:r>
          </a:p>
          <a:p>
            <a:pPr lvl="1"/>
            <a:r>
              <a:rPr lang="en-US" altLang="zh-CN" dirty="0"/>
              <a:t>Joint optimization of routing and purification</a:t>
            </a:r>
          </a:p>
          <a:p>
            <a:pPr lvl="1"/>
            <a:r>
              <a:rPr lang="en-US" altLang="zh-CN" sz="2000" dirty="0"/>
              <a:t>Purification scheme: which link(s) to purify and by how much</a:t>
            </a:r>
          </a:p>
          <a:p>
            <a:pPr lvl="1"/>
            <a:r>
              <a:rPr lang="en-US" altLang="zh-CN" sz="2000" dirty="0"/>
              <a:t>More details in our Infocom 2022 Technical Program (Paper 1, Session F2).</a:t>
            </a:r>
          </a:p>
        </p:txBody>
      </p:sp>
    </p:spTree>
    <p:extLst>
      <p:ext uri="{BB962C8B-B14F-4D97-AF65-F5344CB8AC3E}">
        <p14:creationId xmlns:p14="http://schemas.microsoft.com/office/powerpoint/2010/main" val="1137977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title"/>
          </p:nvPr>
        </p:nvSpPr>
        <p:spPr>
          <a:xfrm>
            <a:off x="566928" y="1047708"/>
            <a:ext cx="6951472" cy="480131"/>
          </a:xfrm>
        </p:spPr>
        <p:txBody>
          <a:bodyPr/>
          <a:lstStyle/>
          <a:p>
            <a:r>
              <a:rPr lang="en-US" altLang="zh-CN" sz="2800" b="1" dirty="0"/>
              <a:t>Performance of </a:t>
            </a:r>
            <a:r>
              <a:rPr lang="en-US" altLang="zh-CN" sz="2800" b="1" dirty="0" err="1"/>
              <a:t>EFiRAP</a:t>
            </a:r>
            <a:endParaRPr lang="zh-CN" altLang="en-US" sz="2800" b="1" dirty="0"/>
          </a:p>
        </p:txBody>
      </p:sp>
      <p:pic>
        <p:nvPicPr>
          <p:cNvPr id="16387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1" y="1652953"/>
            <a:ext cx="4313767" cy="2655277"/>
          </a:xfrm>
        </p:spPr>
      </p:pic>
      <p:pic>
        <p:nvPicPr>
          <p:cNvPr id="16389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2" y="1740877"/>
            <a:ext cx="4260849" cy="256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内容占位符 2"/>
          <p:cNvSpPr txBox="1">
            <a:spLocks/>
          </p:cNvSpPr>
          <p:nvPr/>
        </p:nvSpPr>
        <p:spPr bwMode="auto">
          <a:xfrm>
            <a:off x="914400" y="4570045"/>
            <a:ext cx="10471638" cy="158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2200" b="0" kern="0" dirty="0"/>
              <a:t>Measured in # of E2E connections having a minimum E2E fidelity</a:t>
            </a:r>
          </a:p>
          <a:p>
            <a:pPr>
              <a:defRPr/>
            </a:pPr>
            <a:r>
              <a:rPr lang="en-US" altLang="zh-CN" sz="2200" b="0" kern="0" dirty="0" err="1"/>
              <a:t>EFiRAP</a:t>
            </a:r>
            <a:r>
              <a:rPr lang="en-US" altLang="zh-CN" sz="2200" b="0" kern="0" dirty="0"/>
              <a:t> significantly outperforms other approaches</a:t>
            </a:r>
          </a:p>
          <a:p>
            <a:pPr lvl="1">
              <a:defRPr/>
            </a:pPr>
            <a:r>
              <a:rPr lang="en-US" altLang="zh-CN" sz="1800" kern="0" dirty="0"/>
              <a:t>REPS is oblivious to fidelity so performs poorly</a:t>
            </a:r>
            <a:endParaRPr lang="en-US" altLang="zh-CN" sz="1800" b="0" kern="0" dirty="0"/>
          </a:p>
          <a:p>
            <a:pPr lvl="1">
              <a:defRPr/>
            </a:pPr>
            <a:r>
              <a:rPr lang="en-US" altLang="zh-CN" sz="1800" b="0" kern="0" dirty="0"/>
              <a:t>SPAR only establishes/purifies/selects links with a proper link fidelity guarantee</a:t>
            </a:r>
            <a:endParaRPr lang="zh-CN" altLang="en-US" sz="1800" b="0" kern="0" dirty="0"/>
          </a:p>
        </p:txBody>
      </p:sp>
    </p:spTree>
    <p:extLst>
      <p:ext uri="{BB962C8B-B14F-4D97-AF65-F5344CB8AC3E}">
        <p14:creationId xmlns:p14="http://schemas.microsoft.com/office/powerpoint/2010/main" val="3289857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02333-36DA-4967-5729-B22554339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D2E3E-7179-A2ED-1F19-FD571DBD3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666666"/>
                </a:solidFill>
              </a:rPr>
              <a:t>Leading research on CAVs and Quantum Networks</a:t>
            </a:r>
          </a:p>
          <a:p>
            <a:r>
              <a:rPr lang="en-US" b="1" dirty="0">
                <a:solidFill>
                  <a:srgbClr val="666666"/>
                </a:solidFill>
              </a:rPr>
              <a:t>Join us (or refer your fellow students)</a:t>
            </a:r>
          </a:p>
          <a:p>
            <a:r>
              <a:rPr lang="en-US" b="1" dirty="0">
                <a:solidFill>
                  <a:srgbClr val="666666"/>
                </a:solidFill>
              </a:rPr>
              <a:t>Email </a:t>
            </a:r>
            <a:r>
              <a:rPr lang="en-US" b="1" dirty="0">
                <a:solidFill>
                  <a:srgbClr val="66666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qiao@buffalo.edu</a:t>
            </a:r>
            <a:r>
              <a:rPr lang="en-US" b="1" dirty="0">
                <a:solidFill>
                  <a:srgbClr val="666666"/>
                </a:solidFill>
              </a:rPr>
              <a:t> your resume showing your relevant experiences</a:t>
            </a:r>
          </a:p>
          <a:p>
            <a:endParaRPr lang="en-US" b="1" dirty="0">
              <a:solidFill>
                <a:srgbClr val="666666"/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17EB7-ACAD-CED2-AE17-2FE6A887B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4C222B-F693-4823-9A2A-5CC8A6F8AF4A}" type="datetime1">
              <a:rPr lang="en-US" smtClean="0"/>
              <a:pPr>
                <a:defRPr/>
              </a:pPr>
              <a:t>9/10/24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CBE72-3F4F-A450-AB61-89C8A37F2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LANDER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FCF1C-5321-B693-0CFF-D96233DE2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583A4-068F-4A0D-B55A-56E4313BA359}" type="slidenum">
              <a:rPr lang="en-US" altLang="zh-CN" smtClean="0"/>
              <a:pPr/>
              <a:t>18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26444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2832" y="1816274"/>
            <a:ext cx="11437734" cy="3583787"/>
          </a:xfrm>
        </p:spPr>
        <p:txBody>
          <a:bodyPr>
            <a:noAutofit/>
          </a:bodyPr>
          <a:lstStyle/>
          <a:p>
            <a:pPr algn="ctr"/>
            <a:br>
              <a:rPr lang="en-US" sz="2800" dirty="0"/>
            </a:br>
            <a:r>
              <a:rPr lang="en-US" sz="2800" dirty="0"/>
              <a:t>Current Facilities and R&amp;D Projects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UB Center for Connected and Autonomous Mobility Platforms and Systems (CAMPS) - </a:t>
            </a:r>
            <a:r>
              <a:rPr lang="en-US" sz="2800" b="1" dirty="0">
                <a:solidFill>
                  <a:srgbClr val="FF0000"/>
                </a:solidFill>
              </a:rPr>
              <a:t>New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Connected and Autonomous Vehicle Applications and Systems </a:t>
            </a:r>
            <a:br>
              <a:rPr lang="en-US" sz="2800" dirty="0"/>
            </a:br>
            <a:r>
              <a:rPr lang="en-US" sz="2800" dirty="0"/>
              <a:t>(CAVAS) since 2010</a:t>
            </a: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09/03/2024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CSE501 Fall 2024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5F89E07-0806-4770-9B30-335298A30C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9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960B2-FA3B-C041-A7BA-53DA5C5F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5516"/>
            <a:ext cx="11647409" cy="738647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Unique Facilities: Connected Autonomous Vehicles (CAVs) and Proving Grounds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49939A-DED5-6946-9391-8DF0370814D4}"/>
              </a:ext>
            </a:extLst>
          </p:cNvPr>
          <p:cNvSpPr txBox="1"/>
          <p:nvPr/>
        </p:nvSpPr>
        <p:spPr>
          <a:xfrm>
            <a:off x="-483751" y="3821058"/>
            <a:ext cx="604635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Above: Level-4 SDS “Olli” (for testing)</a:t>
            </a:r>
          </a:p>
          <a:p>
            <a:pPr algn="ctr"/>
            <a:r>
              <a:rPr lang="en-US" sz="2200" dirty="0"/>
              <a:t>Below: Lincoln MKZ (for development)</a:t>
            </a:r>
          </a:p>
          <a:p>
            <a:endParaRPr lang="en-US" dirty="0"/>
          </a:p>
        </p:txBody>
      </p:sp>
      <p:pic>
        <p:nvPicPr>
          <p:cNvPr id="7" name="Picture 6" descr="C:\Users\Xin\Desktop\campus2.png">
            <a:extLst>
              <a:ext uri="{FF2B5EF4-FFF2-40B4-BE49-F238E27FC236}">
                <a16:creationId xmlns:a16="http://schemas.microsoft.com/office/drawing/2014/main" id="{EC5762F8-52AD-FD4D-B40B-5CFCDC9838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757" y="1689562"/>
            <a:ext cx="6081364" cy="482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75B49F-6256-8F4C-9C5D-92EE2888B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99" y="1740364"/>
            <a:ext cx="3380029" cy="1995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4799" y="6437673"/>
            <a:ext cx="6250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On-campus Proving Grounds (Near Maple and Flint Rd)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05D19A-C265-0D49-975E-8C42BB70F1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6" b="97527" l="2838" r="97620">
                        <a14:foregroundMark x1="60524" y1="29186" x2="67358" y2="28919"/>
                        <a14:foregroundMark x1="66594" y1="35008" x2="65611" y2="35084"/>
                        <a14:foregroundMark x1="33821" y1="39688" x2="27358" y2="45434"/>
                        <a14:foregroundMark x1="11725" y1="59056" x2="11550" y2="59665"/>
                        <a14:foregroundMark x1="11092" y1="76256" x2="11201" y2="77245"/>
                        <a14:foregroundMark x1="34236" y1="30251" x2="35306" y2="30327"/>
                        <a14:foregroundMark x1="89672" y1="70852" x2="88013" y2="70928"/>
                        <a14:foregroundMark x1="47271" y1="24734" x2="46681" y2="26826"/>
                        <a14:foregroundMark x1="51288" y1="19901" x2="54410" y2="28158"/>
                        <a14:foregroundMark x1="51463" y1="24049" x2="51463" y2="28158"/>
                        <a14:foregroundMark x1="52707" y1="16971" x2="51681" y2="17047"/>
                        <a14:foregroundMark x1="20109" y1="49391" x2="20109" y2="50571"/>
                        <a14:foregroundMark x1="27795" y1="49696" x2="31550" y2="49315"/>
                        <a14:foregroundMark x1="44039" y1="28767" x2="34367" y2="29262"/>
                        <a14:foregroundMark x1="47445" y1="35312" x2="51332" y2="33828"/>
                        <a14:foregroundMark x1="51769" y1="27626" x2="51769" y2="22412"/>
                        <a14:foregroundMark x1="33865" y1="50647" x2="38472" y2="36416"/>
                        <a14:backgroundMark x1="49891" y1="21385" x2="49891" y2="23440"/>
                        <a14:backgroundMark x1="50240" y1="24696" x2="50240" y2="21766"/>
                        <a14:backgroundMark x1="62031" y1="33600" x2="60590" y2="33409"/>
                        <a14:backgroundMark x1="33210" y1="44064" x2="31048" y2="46766"/>
                        <a14:backgroundMark x1="27598" y1="48820" x2="29869" y2="47983"/>
                        <a14:backgroundMark x1="38319" y1="48212" x2="39148" y2="45928"/>
                        <a14:backgroundMark x1="59279" y1="31963" x2="57751" y2="32991"/>
                        <a14:backgroundMark x1="52489" y1="27473" x2="52358" y2="26065"/>
                        <a14:backgroundMark x1="53515" y1="32991" x2="51419" y2="32839"/>
                        <a14:backgroundMark x1="54847" y1="33371" x2="54367" y2="33447"/>
                        <a14:backgroundMark x1="49847" y1="32991" x2="49847" y2="32991"/>
                        <a14:backgroundMark x1="48908" y1="32915" x2="49934" y2="32572"/>
                        <a14:backgroundMark x1="39672" y1="42922" x2="39367" y2="44102"/>
                        <a14:backgroundMark x1="47751" y1="43798" x2="47926" y2="45053"/>
                        <a14:backgroundMark x1="35655" y1="40221" x2="35109" y2="40982"/>
                        <a14:backgroundMark x1="47969" y1="25685" x2="47969" y2="25685"/>
                        <a14:backgroundMark x1="47838" y1="25989" x2="47838" y2="25989"/>
                        <a14:backgroundMark x1="50109" y1="13280" x2="49891" y2="14307"/>
                        <a14:backgroundMark x1="51987" y1="24886" x2="52118" y2="25685"/>
                        <a14:backgroundMark x1="52118" y1="24581" x2="52031" y2="24201"/>
                        <a14:backgroundMark x1="35742" y1="29186" x2="39847" y2="28691"/>
                        <a14:backgroundMark x1="35568" y1="28995" x2="33908" y2="28995"/>
                        <a14:backgroundMark x1="39760" y1="28843" x2="42707" y2="28463"/>
                      </a14:backgroundRemoval>
                    </a14:imgEffect>
                  </a14:imgLayer>
                </a14:imgProps>
              </a:ext>
            </a:extLst>
          </a:blip>
          <a:srcRect l="7674" t="7378" r="6703" b="7421"/>
          <a:stretch/>
        </p:blipFill>
        <p:spPr>
          <a:xfrm>
            <a:off x="1133855" y="4590771"/>
            <a:ext cx="3558081" cy="203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42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833" y="1299748"/>
            <a:ext cx="11346333" cy="721754"/>
          </a:xfrm>
        </p:spPr>
        <p:txBody>
          <a:bodyPr>
            <a:normAutofit fontScale="90000"/>
          </a:bodyPr>
          <a:lstStyle/>
          <a:p>
            <a:r>
              <a:rPr lang="en-US" dirty="0">
                <a:hlinkClick r:id="rId2"/>
              </a:rPr>
              <a:t>R&amp;D and Experimental Projects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>
                <a:hlinkClick r:id="rId3"/>
              </a:rPr>
              <a:t>click to play a collection of </a:t>
            </a:r>
            <a:r>
              <a:rPr lang="en-US" dirty="0" err="1">
                <a:hlinkClick r:id="rId3"/>
              </a:rPr>
              <a:t>Youtube</a:t>
            </a:r>
            <a:r>
              <a:rPr lang="en-US" dirty="0">
                <a:hlinkClick r:id="rId3"/>
              </a:rPr>
              <a:t> videos</a:t>
            </a:r>
            <a:r>
              <a:rPr lang="en-US" dirty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4C222B-F693-4823-9A2A-5CC8A6F8AF4A}" type="datetime1">
              <a:rPr lang="en-US" smtClean="0"/>
              <a:pPr>
                <a:defRPr/>
              </a:pPr>
              <a:t>9/10/24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CAMPS CAVAS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583A4-068F-4A0D-B55A-56E4313BA359}" type="slidenum">
              <a:rPr lang="en-US" altLang="zh-CN" smtClean="0"/>
              <a:pPr/>
              <a:t>4</a:t>
            </a:fld>
            <a:endParaRPr lang="en-US" altLang="zh-CN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527303" y="1841068"/>
            <a:ext cx="11241862" cy="415439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Lots of CV, AI/ML and even LLM  (mother of all AI projects – Tim Cook)</a:t>
            </a:r>
          </a:p>
          <a:p>
            <a:r>
              <a:rPr lang="en-US" dirty="0"/>
              <a:t>Autonomous Driving Pipeline (Localization, Mapping, Perception, Planning/Control)</a:t>
            </a:r>
          </a:p>
          <a:p>
            <a:r>
              <a:rPr lang="en-US" dirty="0"/>
              <a:t>Open-source (latest ROS2-based </a:t>
            </a:r>
            <a:r>
              <a:rPr lang="en-US" dirty="0" err="1"/>
              <a:t>Autoware.Core</a:t>
            </a:r>
            <a:r>
              <a:rPr lang="en-US" dirty="0"/>
              <a:t>/Universe)</a:t>
            </a:r>
          </a:p>
          <a:p>
            <a:r>
              <a:rPr lang="en-US" dirty="0"/>
              <a:t>Digital Twins and VR/AR Simulations (e.g., Carla)</a:t>
            </a:r>
          </a:p>
          <a:p>
            <a:r>
              <a:rPr lang="en-US" dirty="0"/>
              <a:t>Applications of AI/ML, including LLMs, to Synthesis Testing Environments </a:t>
            </a:r>
          </a:p>
          <a:p>
            <a:r>
              <a:rPr lang="en-US" dirty="0"/>
              <a:t>Vehicle-to-X (V2X) Communications (where X includes e.g., road-side units)</a:t>
            </a:r>
          </a:p>
          <a:p>
            <a:r>
              <a:rPr lang="en-US" dirty="0"/>
              <a:t>Integration of Vehicle and Infrastructure for Cooperative Sensing and Control</a:t>
            </a:r>
          </a:p>
          <a:p>
            <a:r>
              <a:rPr lang="en-US" dirty="0"/>
              <a:t>Security (e.g., Adversarial Attacks and Defense) related to ML models for sensors</a:t>
            </a:r>
          </a:p>
          <a:p>
            <a:r>
              <a:rPr lang="en-US" dirty="0"/>
              <a:t>Many more…</a:t>
            </a:r>
          </a:p>
        </p:txBody>
      </p:sp>
    </p:spTree>
    <p:extLst>
      <p:ext uri="{BB962C8B-B14F-4D97-AF65-F5344CB8AC3E}">
        <p14:creationId xmlns:p14="http://schemas.microsoft.com/office/powerpoint/2010/main" val="2959895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6171" y="1961442"/>
            <a:ext cx="11437734" cy="1679263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Quantum Internet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Basics</a:t>
            </a:r>
            <a:br>
              <a:rPr lang="en-US" sz="2800" dirty="0"/>
            </a:br>
            <a:r>
              <a:rPr lang="en-US" sz="2800" dirty="0"/>
              <a:t>Entanglement</a:t>
            </a:r>
            <a:br>
              <a:rPr lang="en-US" sz="2800" dirty="0"/>
            </a:br>
            <a:r>
              <a:rPr lang="en-US" sz="2800" dirty="0"/>
              <a:t>Distributed Quantum </a:t>
            </a:r>
            <a:r>
              <a:rPr lang="en-US" sz="2800" dirty="0" err="1"/>
              <a:t>Comuting</a:t>
            </a:r>
            <a:endParaRPr lang="en-US" sz="28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6/17/2024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CAMPS and CAVAS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5F89E07-0806-4770-9B30-335298A30C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51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7BAF9-EF83-E9BF-D816-827C4DE0C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Quantum Entanglement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81742-CE71-966B-0F63-00AA7ACC883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2832" y="1931834"/>
            <a:ext cx="10726992" cy="4424517"/>
          </a:xfrm>
        </p:spPr>
        <p:txBody>
          <a:bodyPr/>
          <a:lstStyle/>
          <a:p>
            <a:r>
              <a:rPr lang="en-US" dirty="0"/>
              <a:t>Light is both a wave and a particle (quantum)</a:t>
            </a:r>
          </a:p>
          <a:p>
            <a:pPr lvl="1"/>
            <a:r>
              <a:rPr lang="en-US" sz="2400" dirty="0"/>
              <a:t>Polarizations (horizontal and vertical) represent quantum states</a:t>
            </a:r>
          </a:p>
          <a:p>
            <a:r>
              <a:rPr lang="en-US" dirty="0"/>
              <a:t>Superimposition </a:t>
            </a:r>
          </a:p>
          <a:p>
            <a:pPr lvl="1"/>
            <a:r>
              <a:rPr lang="en-US" sz="2400" dirty="0"/>
              <a:t>A single photon’s state can also be 1/0 at the same time (each with 50% probability when measured)</a:t>
            </a:r>
          </a:p>
          <a:p>
            <a:r>
              <a:rPr lang="en-US" dirty="0"/>
              <a:t>No clone theorem</a:t>
            </a:r>
          </a:p>
          <a:p>
            <a:pPr lvl="1"/>
            <a:r>
              <a:rPr lang="en-US" sz="2400" dirty="0"/>
              <a:t>Copying (or measuring)  destroys the superimposed states.</a:t>
            </a:r>
          </a:p>
          <a:p>
            <a:pPr lvl="1"/>
            <a:r>
              <a:rPr lang="en-US" sz="2400" dirty="0"/>
              <a:t>Is why Quantum Key Distribution (QKD) (and one-time padding) is the only proven secure encryption.</a:t>
            </a:r>
          </a:p>
          <a:p>
            <a:pPr marL="342900" lvl="1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DE4E5-C58C-61E0-67E3-232A6FEE143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83B5A3B-FFDD-44FB-992E-84D3A12D8FB2}" type="datetime1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258DC-6FA2-4531-EED8-A1941925968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17826-F604-51D4-3FB3-76F80C4793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5F89E07-0806-4770-9B30-335298A30C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08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6067" y="871678"/>
            <a:ext cx="11437734" cy="1679263"/>
          </a:xfrm>
        </p:spPr>
        <p:txBody>
          <a:bodyPr>
            <a:noAutofit/>
          </a:bodyPr>
          <a:lstStyle/>
          <a:p>
            <a:r>
              <a:rPr lang="en-US" sz="2800" dirty="0"/>
              <a:t>Quantum Entanglement (novels)</a:t>
            </a: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6/17/2024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CAMPS and CAVAS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5F89E07-0806-4770-9B30-335298A30CF9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 descr="A person and person with arms around each other&#10;&#10;Description automatically generated">
            <a:extLst>
              <a:ext uri="{FF2B5EF4-FFF2-40B4-BE49-F238E27FC236}">
                <a16:creationId xmlns:a16="http://schemas.microsoft.com/office/drawing/2014/main" id="{76F0E1E0-3080-4429-FB34-35A4D56D3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84" y="2173097"/>
            <a:ext cx="2983201" cy="4548378"/>
          </a:xfrm>
          <a:prstGeom prst="rect">
            <a:avLst/>
          </a:prstGeom>
        </p:spPr>
      </p:pic>
      <p:pic>
        <p:nvPicPr>
          <p:cNvPr id="9" name="Picture 8" descr="A person and person holding a light&#10;&#10;Description automatically generated">
            <a:extLst>
              <a:ext uri="{FF2B5EF4-FFF2-40B4-BE49-F238E27FC236}">
                <a16:creationId xmlns:a16="http://schemas.microsoft.com/office/drawing/2014/main" id="{903D17B8-6B74-D847-55F6-B359C5CB6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967" y="2179035"/>
            <a:ext cx="3145569" cy="4542440"/>
          </a:xfrm>
          <a:prstGeom prst="rect">
            <a:avLst/>
          </a:prstGeom>
        </p:spPr>
      </p:pic>
      <p:pic>
        <p:nvPicPr>
          <p:cNvPr id="11" name="Picture 10" descr="A person and person with lightning&#10;&#10;Description automatically generated">
            <a:extLst>
              <a:ext uri="{FF2B5EF4-FFF2-40B4-BE49-F238E27FC236}">
                <a16:creationId xmlns:a16="http://schemas.microsoft.com/office/drawing/2014/main" id="{B9202B13-AE9E-3873-8AA0-8CB38FC00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3243" y="2179035"/>
            <a:ext cx="3000558" cy="45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3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7BAF9-EF83-E9BF-D816-827C4DE0C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Quantum Entanglement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81742-CE71-966B-0F63-00AA7ACC883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2832" y="1931834"/>
            <a:ext cx="10726992" cy="4424517"/>
          </a:xfrm>
        </p:spPr>
        <p:txBody>
          <a:bodyPr>
            <a:normAutofit/>
          </a:bodyPr>
          <a:lstStyle/>
          <a:p>
            <a:r>
              <a:rPr lang="en-US" dirty="0"/>
              <a:t>Generate a pair of ”entangled” photons or quantum bits or qubits</a:t>
            </a:r>
          </a:p>
          <a:p>
            <a:pPr lvl="1"/>
            <a:r>
              <a:rPr lang="en-US" dirty="0"/>
              <a:t>called Bell pair or </a:t>
            </a:r>
            <a:r>
              <a:rPr lang="en-US" altLang="zh-CN" dirty="0"/>
              <a:t>Einstein–</a:t>
            </a:r>
            <a:r>
              <a:rPr lang="en-US" altLang="zh-CN" dirty="0" err="1"/>
              <a:t>Podolsky</a:t>
            </a:r>
            <a:r>
              <a:rPr lang="en-US" altLang="zh-CN" dirty="0"/>
              <a:t>–Rosen or EPR) pair</a:t>
            </a:r>
          </a:p>
          <a:p>
            <a:pPr lvl="1"/>
            <a:r>
              <a:rPr lang="en-US" dirty="0"/>
              <a:t>Their state is described as a wave function (superimposed 0/1)</a:t>
            </a:r>
          </a:p>
          <a:p>
            <a:r>
              <a:rPr lang="en-US" dirty="0"/>
              <a:t>Distributes them to Alice and Bob (to be described)</a:t>
            </a:r>
          </a:p>
          <a:p>
            <a:r>
              <a:rPr lang="en-US" dirty="0"/>
              <a:t>If Bob measures and gets 1, the qubit at Alice will be in 1</a:t>
            </a:r>
          </a:p>
          <a:p>
            <a:pPr lvl="1"/>
            <a:r>
              <a:rPr lang="en-US" dirty="0"/>
              <a:t>instantly and no matter how far apart – collapses of the wave function (no longer entangled afterwards)</a:t>
            </a:r>
          </a:p>
          <a:p>
            <a:pPr lvl="1"/>
            <a:r>
              <a:rPr lang="en-US" i="1" dirty="0"/>
              <a:t>spooky action at distance</a:t>
            </a:r>
            <a:r>
              <a:rPr lang="en-US" dirty="0"/>
              <a:t>. – Einstein (initially thought that there was some local hidden variables)</a:t>
            </a:r>
          </a:p>
          <a:p>
            <a:pPr lvl="1"/>
            <a:r>
              <a:rPr lang="en-US" dirty="0"/>
              <a:t>John Bell showed (via contradiction) that the local hidden variables don’t exist </a:t>
            </a:r>
            <a:r>
              <a:rPr lang="en-US" dirty="0">
                <a:sym typeface="Wingdings" pitchFamily="2" charset="2"/>
              </a:rPr>
              <a:t> implying quantum entanglement exists.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DE4E5-C58C-61E0-67E3-232A6FEE143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83B5A3B-FFDD-44FB-992E-84D3A12D8FB2}" type="datetime1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258DC-6FA2-4531-EED8-A1941925968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17826-F604-51D4-3FB3-76F80C4793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5F89E07-0806-4770-9B30-335298A30C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21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内容占位符 2"/>
          <p:cNvSpPr>
            <a:spLocks noGrp="1" noChangeArrowheads="1"/>
          </p:cNvSpPr>
          <p:nvPr>
            <p:ph idx="1"/>
          </p:nvPr>
        </p:nvSpPr>
        <p:spPr>
          <a:xfrm>
            <a:off x="479005" y="1600907"/>
            <a:ext cx="10695772" cy="5257093"/>
          </a:xfrm>
        </p:spPr>
        <p:txBody>
          <a:bodyPr/>
          <a:lstStyle/>
          <a:p>
            <a:r>
              <a:rPr lang="en-US" altLang="zh-CN" sz="2000" dirty="0"/>
              <a:t>Hybrid classical and quantum networks</a:t>
            </a:r>
          </a:p>
          <a:p>
            <a:pPr lvl="1"/>
            <a:r>
              <a:rPr lang="en-US" altLang="zh-CN" dirty="0"/>
              <a:t>Classical network for control  signals or measurement results</a:t>
            </a:r>
          </a:p>
          <a:p>
            <a:pPr marL="0" indent="0">
              <a:buNone/>
            </a:pPr>
            <a:endParaRPr lang="en-US" altLang="zh-CN" sz="2000" dirty="0"/>
          </a:p>
        </p:txBody>
      </p:sp>
      <p:pic>
        <p:nvPicPr>
          <p:cNvPr id="717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96" y="2578297"/>
            <a:ext cx="11346333" cy="403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D57D7F-73C7-B6ED-88B4-F200EF91CB65}"/>
              </a:ext>
            </a:extLst>
          </p:cNvPr>
          <p:cNvSpPr txBox="1">
            <a:spLocks/>
          </p:cNvSpPr>
          <p:nvPr/>
        </p:nvSpPr>
        <p:spPr>
          <a:xfrm>
            <a:off x="366662" y="879153"/>
            <a:ext cx="11346333" cy="7217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n-lt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Quantum Data Networks (QDN)</a:t>
            </a:r>
          </a:p>
        </p:txBody>
      </p:sp>
    </p:spTree>
    <p:extLst>
      <p:ext uri="{BB962C8B-B14F-4D97-AF65-F5344CB8AC3E}">
        <p14:creationId xmlns:p14="http://schemas.microsoft.com/office/powerpoint/2010/main" val="1703267799"/>
      </p:ext>
    </p:extLst>
  </p:cSld>
  <p:clrMapOvr>
    <a:masterClrMapping/>
  </p:clrMapOvr>
</p:sld>
</file>

<file path=ppt/theme/theme1.xml><?xml version="1.0" encoding="utf-8"?>
<a:theme xmlns:a="http://schemas.openxmlformats.org/drawingml/2006/main" name="UB Powerpoint Template">
  <a:themeElements>
    <a:clrScheme name="UB Color Palette">
      <a:dk1>
        <a:srgbClr val="666666"/>
      </a:dk1>
      <a:lt1>
        <a:srgbClr val="FFFFFF"/>
      </a:lt1>
      <a:dk2>
        <a:srgbClr val="005BBB"/>
      </a:dk2>
      <a:lt2>
        <a:srgbClr val="FFFFFF"/>
      </a:lt2>
      <a:accent1>
        <a:srgbClr val="005BBB"/>
      </a:accent1>
      <a:accent2>
        <a:srgbClr val="41B6E6"/>
      </a:accent2>
      <a:accent3>
        <a:srgbClr val="E56D54"/>
      </a:accent3>
      <a:accent4>
        <a:srgbClr val="666666"/>
      </a:accent4>
      <a:accent5>
        <a:srgbClr val="007681"/>
      </a:accent5>
      <a:accent6>
        <a:srgbClr val="003E51"/>
      </a:accent6>
      <a:hlink>
        <a:srgbClr val="186BB7"/>
      </a:hlink>
      <a:folHlink>
        <a:srgbClr val="D86A4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_WIDE" id="{320877F5-9057-5044-9670-55C377C33490}" vid="{043CC7DF-15AC-0F49-A0D1-304573C219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6057</TotalTime>
  <Words>1225</Words>
  <Application>Microsoft Macintosh PowerPoint</Application>
  <PresentationFormat>Widescreen</PresentationFormat>
  <Paragraphs>150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Comic Sans MS</vt:lpstr>
      <vt:lpstr>Georgia</vt:lpstr>
      <vt:lpstr>LucidaGrande</vt:lpstr>
      <vt:lpstr>Wingdings</vt:lpstr>
      <vt:lpstr>UB Powerpoint Template</vt:lpstr>
      <vt:lpstr>Autonomous Vehicle and Quantum Internet </vt:lpstr>
      <vt:lpstr> Current Facilities and R&amp;D Projects  UB Center for Connected and Autonomous Mobility Platforms and Systems (CAMPS) - New  Connected and Autonomous Vehicle Applications and Systems  (CAVAS) since 2010  </vt:lpstr>
      <vt:lpstr>Unique Facilities: Connected Autonomous Vehicles (CAVs) and Proving Grounds</vt:lpstr>
      <vt:lpstr>R&amp;D and Experimental Projects  (click to play a collection of Youtube videos)</vt:lpstr>
      <vt:lpstr>Quantum Internet  Basics Entanglement Distributed Quantum Comuting</vt:lpstr>
      <vt:lpstr>Quantum Entanglement</vt:lpstr>
      <vt:lpstr>Quantum Entanglement (novels)  </vt:lpstr>
      <vt:lpstr>Quantum Entanglement</vt:lpstr>
      <vt:lpstr>PowerPoint Presentation</vt:lpstr>
      <vt:lpstr>From Entanglement Routing To Teleportation</vt:lpstr>
      <vt:lpstr>Main Challenges and Opportunities</vt:lpstr>
      <vt:lpstr>Earlier Approaches to Entanglement Routing</vt:lpstr>
      <vt:lpstr>Redundant Entanglement Provisioning and Selection (REPS)</vt:lpstr>
      <vt:lpstr>Throughput Performance of REPS</vt:lpstr>
      <vt:lpstr>Ensuring E2E Fidelity with Intelligent Purification Schemes</vt:lpstr>
      <vt:lpstr>E2E Fidelity aware Routing And Purification (EFiRAP) </vt:lpstr>
      <vt:lpstr>Performance of EFiRAP</vt:lpstr>
      <vt:lpstr>Concluding Remarks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 Powerpoint Template</dc:title>
  <dc:creator>Microsoft Office User</dc:creator>
  <cp:lastModifiedBy>Chunming Qiao</cp:lastModifiedBy>
  <cp:revision>272</cp:revision>
  <cp:lastPrinted>2015-10-19T19:01:41Z</cp:lastPrinted>
  <dcterms:created xsi:type="dcterms:W3CDTF">2016-06-28T14:05:07Z</dcterms:created>
  <dcterms:modified xsi:type="dcterms:W3CDTF">2024-09-11T01:44:00Z</dcterms:modified>
</cp:coreProperties>
</file>